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7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625"/>
    <a:srgbClr val="E1303C"/>
    <a:srgbClr val="FEEE22"/>
    <a:srgbClr val="0BA8A2"/>
    <a:srgbClr val="1237A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70" d="100"/>
          <a:sy n="170" d="100"/>
        </p:scale>
        <p:origin x="-5082" y="-9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78-4032-A577-51E00AD89EB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78-4032-A577-51E00AD89EB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78-4032-A577-51E00AD89EB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378-4032-A577-51E00AD89EB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8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378-4032-A577-51E00AD89EBB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378-4032-A577-51E00AD89EBB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8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378-4032-A577-51E00AD89EBB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378-4032-A577-51E00AD89EBB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378-4032-A577-51E00AD89EBB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1">
                      <a:tint val="5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C7F-496A-B8A3-1FBBD9DDF02C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1">
                      <a:tint val="4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8378-4032-A577-51E00AD89EB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Bahnschrift SemiLight" panose="020B0502040204020203" pitchFamily="3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Лист1!$A$2:$A$12</c:f>
              <c:strCache>
                <c:ptCount val="11"/>
                <c:pt idx="1">
                  <c:v>Кв. 3</c:v>
                </c:pt>
                <c:pt idx="5">
                  <c:v>Кв. 4</c:v>
                </c:pt>
                <c:pt idx="7">
                  <c:v>Кв. 2</c:v>
                </c:pt>
                <c:pt idx="10">
                  <c:v>Кв. 1</c:v>
                </c:pt>
              </c:strCache>
            </c:strRef>
          </c:cat>
          <c:val>
            <c:numRef>
              <c:f>Лист1!$B$2:$B$12</c:f>
              <c:numCache>
                <c:formatCode>General</c:formatCode>
                <c:ptCount val="11"/>
                <c:pt idx="0">
                  <c:v>89</c:v>
                </c:pt>
                <c:pt idx="1">
                  <c:v>54</c:v>
                </c:pt>
                <c:pt idx="2">
                  <c:v>54</c:v>
                </c:pt>
                <c:pt idx="3">
                  <c:v>54</c:v>
                </c:pt>
                <c:pt idx="4">
                  <c:v>54</c:v>
                </c:pt>
                <c:pt idx="5">
                  <c:v>45</c:v>
                </c:pt>
                <c:pt idx="6">
                  <c:v>42</c:v>
                </c:pt>
                <c:pt idx="7">
                  <c:v>24</c:v>
                </c:pt>
                <c:pt idx="8">
                  <c:v>24</c:v>
                </c:pt>
                <c:pt idx="9">
                  <c:v>21</c:v>
                </c:pt>
                <c:pt idx="1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F-496A-B8A3-1FBBD9DDF02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171299-F557-40C3-A2F6-ACC64099D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B1897E-42B0-469C-9469-3B0BE6AEC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9796EB-3FDD-4399-BE47-9C4432719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ABCD1C-7649-4C29-A9E1-93CB1E9A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4A1FB4-271A-45BF-B400-2F1CA9F5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7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05ED0-FDE9-4DCD-B99E-445C115A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9C966B-E2E6-4D54-A605-C667E91A5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88546F-4B20-497E-B061-A51132CF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7CE99D-E943-4F43-9E55-4B9E545D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D949AD-DE5C-48A1-925E-E87DFC9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00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5CF7E1-44C8-43F5-88E4-BBD56298D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F945AF-34D9-48B2-9E42-CFC2245A6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06F1D68-9E9F-4821-BA0F-3D546959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9D9C8D-CF0C-419F-B6CB-9C745081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903C54-A234-429C-8922-05033CBA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8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916E5-D04D-4835-A10F-C1B80904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7A3191-1296-4846-8EBB-F135BDD28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FE4FE-F998-44D0-B14A-4852964B1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FB21E1-B22F-4481-8FEA-A6BCB1C7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457880-AE60-45D5-A46C-4172D00A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14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7AB06-852F-46A6-9488-9EABF79F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90B03B-6107-4A99-B967-FD2FAF69D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E56565-5A84-4677-A3DA-0DE970C5F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CB9D07-9333-4A29-995F-C8425C2E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64C504-9F1C-4255-9DEA-1C312728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64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0E45B-00E8-4CFC-85C3-FEE6F739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459DA-FF93-4A98-B4A3-EE065CA44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09E78C-5892-4967-857A-76EE13191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D89D2B-8423-4BA6-AC28-44D7621DC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BE784E-7E4A-40CF-BABA-0F73E9F1B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937898-3AE3-4E86-A44E-78430E77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86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906958-E980-4847-8B53-28383549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885920-AF67-4E53-ADF6-45EA12ECA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B00665-4BB1-4720-BBFD-92E709C55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4645A78-3745-4F3C-B844-6279FC93E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3AE5CE8-07CD-4471-B7B9-00CA0BF1C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154272-AE64-4675-9FC1-02027DBC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59F330-7908-4FC8-A213-C4CB1D29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AADD75-70D4-4838-B292-FF520426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32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00D42-0243-4B67-8F42-A700DA02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8DE27C-DFC0-496E-847B-4BDA5A96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5B049F3-D47B-4AD7-B1F3-C940C011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AD2824-22CA-4513-8EC5-0E415383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21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F159D1-4330-4390-8E95-50B44A25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67ACFE-A36A-47DB-86BA-84D28500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AA6962-B303-4BAD-AE62-4DA72D87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20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0AAB8-87F0-4EBF-97B6-946169E4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863398-6B7E-4D09-A39B-0008BCBA2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E0FE2F-51FD-42E7-84FB-1EBA7295E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F6A368-C3EC-4531-9E32-930A8740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D91A1-81A0-4943-8AD0-1A9C850F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6FC214-734D-40E2-81C1-687B8A69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93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AC84-0153-49B2-96CB-6B6CC3B63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7D2BFB-FC18-45BA-98A3-2CEAE1C177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95EB74-CF33-475D-83D3-F299486DD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1EEFF2-40C4-4CC9-9B14-18724009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0535A7-B0FE-47D6-B918-87E6EBA0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675506-2A9E-4E2D-AB22-2795E498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02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B42E0-27BD-4B81-B7C7-07147A7D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ACFE36-7624-4EFC-A4D5-25F5EEDC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5F901-F488-4F5D-B937-3E821BCFE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9192D-AA8B-422A-80AB-F006A8C1A13B}" type="datetimeFigureOut">
              <a:rPr lang="ru-RU" smtClean="0"/>
              <a:t>пн, 18 марта 2024 г.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AF0825-2499-45C3-836E-535121F0B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DB221D-9532-4C15-82B5-625CBF6CD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00C20-42AC-4526-B839-E242DD6058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99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1A45734-B042-46E4-BB28-14A2620A7824}"/>
              </a:ext>
            </a:extLst>
          </p:cNvPr>
          <p:cNvSpPr/>
          <p:nvPr/>
        </p:nvSpPr>
        <p:spPr>
          <a:xfrm>
            <a:off x="5949045" y="4855029"/>
            <a:ext cx="4849584" cy="88174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swald Medium" panose="00000600000000000000" pitchFamily="2" charset="-52"/>
            </a:endParaRPr>
          </a:p>
          <a:p>
            <a:pPr algn="ctr"/>
            <a:r>
              <a:rPr lang="ru-RU" b="1" dirty="0">
                <a:latin typeface="Bahnschrift" panose="020B0502040204020203" pitchFamily="34" charset="0"/>
              </a:rPr>
              <a:t>1ПИб-02-3оп-22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4FD4BA-7648-40B8-99E9-E9BA5176C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7" r="21787"/>
          <a:stretch/>
        </p:blipFill>
        <p:spPr bwMode="auto">
          <a:xfrm>
            <a:off x="-4721531" y="-1082828"/>
            <a:ext cx="9369731" cy="93697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F2C99-0FE8-4E58-964A-D3F46E8D78E6}"/>
              </a:ext>
            </a:extLst>
          </p:cNvPr>
          <p:cNvSpPr txBox="1"/>
          <p:nvPr/>
        </p:nvSpPr>
        <p:spPr>
          <a:xfrm>
            <a:off x="5833353" y="806135"/>
            <a:ext cx="4769796" cy="39241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sz="5400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КОМПЬЮТЕРНАЯ</a:t>
            </a:r>
          </a:p>
          <a:p>
            <a:pPr algn="ctr"/>
            <a:r>
              <a:rPr lang="ru-RU" sz="80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ГРАФИКА</a:t>
            </a:r>
          </a:p>
          <a:p>
            <a:pPr algn="ctr"/>
            <a:r>
              <a:rPr lang="ru-RU" sz="115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В </a:t>
            </a:r>
            <a:r>
              <a:rPr lang="en-US" sz="11500" b="1" dirty="0">
                <a:solidFill>
                  <a:schemeClr val="bg1"/>
                </a:solidFill>
                <a:latin typeface="Oswald" pitchFamily="2" charset="-52"/>
                <a:ea typeface="Roboto Condensed" panose="02000000000000000000" pitchFamily="2" charset="0"/>
                <a:cs typeface="Roboto Condensed" panose="02000000000000000000" pitchFamily="2" charset="0"/>
              </a:rPr>
              <a:t>SMM</a:t>
            </a:r>
            <a:endParaRPr lang="ru-RU" sz="11500" b="1" dirty="0">
              <a:solidFill>
                <a:schemeClr val="bg1"/>
              </a:solidFill>
              <a:latin typeface="Oswald" pitchFamily="2" charset="-52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1200C5D-887C-4D60-AF8F-D9BDD4B74477}"/>
              </a:ext>
            </a:extLst>
          </p:cNvPr>
          <p:cNvSpPr/>
          <p:nvPr/>
        </p:nvSpPr>
        <p:spPr>
          <a:xfrm>
            <a:off x="5692303" y="4605101"/>
            <a:ext cx="4849584" cy="60960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МАРКЕЛОВ СЕРГЕЙ</a:t>
            </a:r>
          </a:p>
        </p:txBody>
      </p:sp>
    </p:spTree>
    <p:extLst>
      <p:ext uri="{BB962C8B-B14F-4D97-AF65-F5344CB8AC3E}">
        <p14:creationId xmlns:p14="http://schemas.microsoft.com/office/powerpoint/2010/main" val="226450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6034114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0B9425-336E-49A4-9186-C66A43F98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61" y="313725"/>
            <a:ext cx="6062635" cy="6062635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D6F2A7D-5812-4509-BBA8-CBD4B2636D76}"/>
              </a:ext>
            </a:extLst>
          </p:cNvPr>
          <p:cNvSpPr/>
          <p:nvPr/>
        </p:nvSpPr>
        <p:spPr>
          <a:xfrm>
            <a:off x="8114341" y="796594"/>
            <a:ext cx="2359185" cy="507127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445711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445711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ВИДЕО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69088" y="1628775"/>
            <a:ext cx="5112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В последнее время популярность получили короткие видеоролики. Это могут быть записи мероприятий, обучающие видеоуроки, видео-обзоры продуктов и услуг, а также развлекательный контент: мемы и приколы.</a:t>
            </a:r>
          </a:p>
        </p:txBody>
      </p:sp>
      <p:pic>
        <p:nvPicPr>
          <p:cNvPr id="2" name="video_2024-03-18_14-19-21">
            <a:hlinkClick r:id="" action="ppaction://media"/>
            <a:extLst>
              <a:ext uri="{FF2B5EF4-FFF2-40B4-BE49-F238E27FC236}">
                <a16:creationId xmlns:a16="http://schemas.microsoft.com/office/drawing/2014/main" id="{F8B2FB24-E46F-496C-BF12-87FFC7E0B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4341" y="1208621"/>
            <a:ext cx="2311743" cy="41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2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3EA7F7-8947-4F93-B2EC-22BC7BBF7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65" y="1133413"/>
            <a:ext cx="7029901" cy="4686600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432201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432201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АНИМАЦИИ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61085" y="1706998"/>
            <a:ext cx="47466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Отличный способ привлечь внимание пользователей или проиллюстрировать пост. Могут быть как комическими, так и информативными.</a:t>
            </a:r>
          </a:p>
        </p:txBody>
      </p:sp>
      <p:pic>
        <p:nvPicPr>
          <p:cNvPr id="2" name="dumb-hamster-looking-to-camera">
            <a:hlinkClick r:id="" action="ppaction://media"/>
            <a:extLst>
              <a:ext uri="{FF2B5EF4-FFF2-40B4-BE49-F238E27FC236}">
                <a16:creationId xmlns:a16="http://schemas.microsoft.com/office/drawing/2014/main" id="{1EDF6085-426D-4DD1-BE6B-4D4B77E90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7148" b="1"/>
          <a:stretch/>
        </p:blipFill>
        <p:spPr>
          <a:xfrm>
            <a:off x="1424762" y="2015837"/>
            <a:ext cx="3802507" cy="23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6034114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4316744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4316744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СКРИНШОТЫ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69088" y="2422153"/>
            <a:ext cx="5112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Они позволяют пропустить длинные описания интерфейса приложений или сайтов. Достаточно просто показать его на фотографии.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0EFA44-8DDD-43B8-AC90-6BA9BA6E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864" y="777920"/>
            <a:ext cx="2321220" cy="5158267"/>
          </a:xfrm>
          <a:prstGeom prst="flowChartAlternateProcess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488E0C-93D5-4C72-9FCE-91E4F7F0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864" y="777920"/>
            <a:ext cx="2321220" cy="5158267"/>
          </a:xfrm>
          <a:prstGeom prst="flowChartAlternateProcess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0B9425-336E-49A4-9186-C66A43F98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61" y="313725"/>
            <a:ext cx="6062635" cy="60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15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7" y="428026"/>
            <a:ext cx="7779587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6" y="218476"/>
            <a:ext cx="7779587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ВИЗУАЛИЗАЦИЯ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51560" y="2015837"/>
            <a:ext cx="4746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Сюда относятся инфографика, карты, диаграммы и др. Это один из лучших способов сделать понятной сложную информацию.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9AF1B52-4F9A-4ACE-A3DC-DDDCAD540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60788A6-D6FC-49D4-9E3A-D30A41ADFD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896902"/>
              </p:ext>
            </p:extLst>
          </p:nvPr>
        </p:nvGraphicFramePr>
        <p:xfrm>
          <a:off x="459536" y="1109924"/>
          <a:ext cx="5556703" cy="583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438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586439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4316744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4316744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ПРЕЗЕНТАЦИИ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69088" y="2422153"/>
            <a:ext cx="5112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Еще один инструмент для структурирования и согласования данных. Они помогают общаться с целевой аудиторией.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50CD6A-1885-4EB5-B2E9-6ACE1F03E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60" y="942913"/>
            <a:ext cx="7029901" cy="46866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F4E4FDE-561C-4C86-9C48-A3F5F2367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r="5783"/>
          <a:stretch/>
        </p:blipFill>
        <p:spPr bwMode="auto">
          <a:xfrm>
            <a:off x="6999069" y="1829857"/>
            <a:ext cx="3787086" cy="23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127C6D3-D411-4A07-A0A7-0BF59AA7B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069" y="1829856"/>
            <a:ext cx="3787086" cy="23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0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1067DAB3-0713-4543-90AB-567FE3A00D64}"/>
              </a:ext>
            </a:extLst>
          </p:cNvPr>
          <p:cNvSpPr/>
          <p:nvPr/>
        </p:nvSpPr>
        <p:spPr>
          <a:xfrm>
            <a:off x="4296000" y="1790925"/>
            <a:ext cx="3600000" cy="360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Oswald" panose="00000500000000000000" pitchFamily="2" charset="-52"/>
              </a:rPr>
              <a:t>КАК СДЕЛАТЬ ПОСТ ПРИВЛЕКА-ТЕЛЬНЫМ?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ADB25C0-2622-4FF5-81EE-C98863EEAD26}"/>
              </a:ext>
            </a:extLst>
          </p:cNvPr>
          <p:cNvSpPr/>
          <p:nvPr/>
        </p:nvSpPr>
        <p:spPr>
          <a:xfrm>
            <a:off x="2341683" y="1650473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ЦВЕТ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E3FD370-1938-43B9-AE65-4A06708CA928}"/>
              </a:ext>
            </a:extLst>
          </p:cNvPr>
          <p:cNvSpPr/>
          <p:nvPr/>
        </p:nvSpPr>
        <p:spPr>
          <a:xfrm>
            <a:off x="1627308" y="3282686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КОНТРАСТ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4E8D49D-9865-4FD1-B1B6-946E37483CBB}"/>
              </a:ext>
            </a:extLst>
          </p:cNvPr>
          <p:cNvSpPr/>
          <p:nvPr/>
        </p:nvSpPr>
        <p:spPr>
          <a:xfrm>
            <a:off x="2341682" y="4914899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ТИПОГРАФИКА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2B7C0DD-D460-46F7-A5F7-1B2C8ACF1CCE}"/>
              </a:ext>
            </a:extLst>
          </p:cNvPr>
          <p:cNvSpPr/>
          <p:nvPr/>
        </p:nvSpPr>
        <p:spPr>
          <a:xfrm>
            <a:off x="7896000" y="4914899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БРЕНДИНГ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59E8F72-EC82-4262-B33E-AA22393B9444}"/>
              </a:ext>
            </a:extLst>
          </p:cNvPr>
          <p:cNvSpPr/>
          <p:nvPr/>
        </p:nvSpPr>
        <p:spPr>
          <a:xfrm>
            <a:off x="8610375" y="3282686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ИЕРАРХИЯ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81421AA-140A-4205-89CC-BA7C623B34E8}"/>
              </a:ext>
            </a:extLst>
          </p:cNvPr>
          <p:cNvSpPr/>
          <p:nvPr/>
        </p:nvSpPr>
        <p:spPr>
          <a:xfrm>
            <a:off x="7896000" y="1650473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ЯСНОСТЬ</a:t>
            </a:r>
            <a:endParaRPr lang="ru-RU" sz="1600" b="1" dirty="0">
              <a:latin typeface="Bahnschrift" panose="020B0502040204020203" pitchFamily="34" charset="0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ED797D65-8661-4771-83D5-B105A2811334}"/>
              </a:ext>
            </a:extLst>
          </p:cNvPr>
          <p:cNvSpPr/>
          <p:nvPr/>
        </p:nvSpPr>
        <p:spPr>
          <a:xfrm>
            <a:off x="5118841" y="5800724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СТИЛЬ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684C4ADF-F2EB-4F5A-9B5F-87EE103F8EE5}"/>
              </a:ext>
            </a:extLst>
          </p:cNvPr>
          <p:cNvSpPr/>
          <p:nvPr/>
        </p:nvSpPr>
        <p:spPr>
          <a:xfrm>
            <a:off x="1782343" y="129933"/>
            <a:ext cx="862731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Oswald" panose="00000500000000000000" pitchFamily="2" charset="-52"/>
              </a:rPr>
              <a:t>СОЗДАНИЕ ПРИВЛЕКАТЕЛЬНОЙ ГРАФИКИ</a:t>
            </a:r>
          </a:p>
        </p:txBody>
      </p:sp>
    </p:spTree>
    <p:extLst>
      <p:ext uri="{BB962C8B-B14F-4D97-AF65-F5344CB8AC3E}">
        <p14:creationId xmlns:p14="http://schemas.microsoft.com/office/powerpoint/2010/main" val="259034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2969464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2969464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ЦВЕТ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51560" y="2015837"/>
            <a:ext cx="47466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При выборе оттенка дизайнер должен учитывать содержание сообщения, тон «голоса» компании и особенности конкретных социальных сетей.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9AF1B52-4F9A-4ACE-A3DC-DDDCAD540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207B1E-5BC5-4028-A082-7D040C0B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3" y="1735383"/>
            <a:ext cx="3991564" cy="39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38D87F7-D95E-4907-8EAA-E133FBDC1E0C}"/>
              </a:ext>
            </a:extLst>
          </p:cNvPr>
          <p:cNvSpPr/>
          <p:nvPr/>
        </p:nvSpPr>
        <p:spPr>
          <a:xfrm>
            <a:off x="2020469" y="6154715"/>
            <a:ext cx="2969464" cy="541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01F8703-E8BA-4B62-868B-94139F7525AD}"/>
              </a:ext>
            </a:extLst>
          </p:cNvPr>
          <p:cNvSpPr/>
          <p:nvPr/>
        </p:nvSpPr>
        <p:spPr>
          <a:xfrm>
            <a:off x="1868069" y="6002315"/>
            <a:ext cx="2969464" cy="5413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Круг </a:t>
            </a:r>
            <a:r>
              <a:rPr lang="ru-RU" sz="2000" b="1" dirty="0" err="1">
                <a:latin typeface="Bahnschrift" panose="020B0502040204020203" pitchFamily="34" charset="0"/>
              </a:rPr>
              <a:t>Иттена</a:t>
            </a:r>
            <a:endParaRPr lang="ru-RU" sz="20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9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586439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76956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76956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КОНТРАСТ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97317" y="2022103"/>
            <a:ext cx="47890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Контраст может быть связан с цветом, размером, текстурой, формой, макетом, типом и т. д. Он позволяет привлечь внимание, что очень важно, когда пользователи листают новостную ленту.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49215D-0B4D-4BCF-A07D-24705113A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60" y="942913"/>
            <a:ext cx="7029901" cy="4686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96A272-03A7-4F97-A8B3-F49DDDBFE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9"/>
          <a:stretch/>
        </p:blipFill>
        <p:spPr bwMode="auto">
          <a:xfrm>
            <a:off x="7010907" y="1850468"/>
            <a:ext cx="3766879" cy="237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6161DB0-5AAF-4E75-97E3-219C6E032E48}"/>
              </a:ext>
            </a:extLst>
          </p:cNvPr>
          <p:cNvSpPr/>
          <p:nvPr/>
        </p:nvSpPr>
        <p:spPr>
          <a:xfrm>
            <a:off x="7363993" y="5512216"/>
            <a:ext cx="3494507" cy="73618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A21B4C3-2BC5-4EF8-BEC6-C0F73A848B23}"/>
              </a:ext>
            </a:extLst>
          </p:cNvPr>
          <p:cNvSpPr/>
          <p:nvPr/>
        </p:nvSpPr>
        <p:spPr>
          <a:xfrm>
            <a:off x="7211593" y="5359816"/>
            <a:ext cx="3494507" cy="7361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Надпись контрастна и </a:t>
            </a:r>
          </a:p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привлекает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42078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962750" y="498315"/>
            <a:ext cx="464586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6753199" y="288765"/>
            <a:ext cx="464586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ТИПОГРАФИКА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85207" y="2027128"/>
            <a:ext cx="47466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Привлечь людей читать текст на картинке еще сложнее, чем заставить их заметить саму картинку. Поэтому необходим выбор правильного шрифта и структуры картинки.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9AF1B52-4F9A-4ACE-A3DC-DDDCAD540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38DFC3-4058-4FC0-9E8B-74E282A39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b="4445"/>
          <a:stretch/>
        </p:blipFill>
        <p:spPr bwMode="auto">
          <a:xfrm>
            <a:off x="1261323" y="498315"/>
            <a:ext cx="3548801" cy="49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E96CFFB-E3B6-4A44-95DD-EA34D3553010}"/>
              </a:ext>
            </a:extLst>
          </p:cNvPr>
          <p:cNvSpPr/>
          <p:nvPr/>
        </p:nvSpPr>
        <p:spPr>
          <a:xfrm>
            <a:off x="1001291" y="6171939"/>
            <a:ext cx="4256508" cy="5266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00" b="1" dirty="0">
              <a:latin typeface="Bahnschrift" panose="020B0502040204020203" pitchFamily="34" charset="0"/>
            </a:endParaRPr>
          </a:p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Картинка перегружена текстом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126F290-3758-4558-9277-2BBFB9BCDAAC}"/>
              </a:ext>
            </a:extLst>
          </p:cNvPr>
          <p:cNvSpPr/>
          <p:nvPr/>
        </p:nvSpPr>
        <p:spPr>
          <a:xfrm>
            <a:off x="858415" y="5838564"/>
            <a:ext cx="4256508" cy="5266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Пример плохой типографики</a:t>
            </a:r>
          </a:p>
        </p:txBody>
      </p:sp>
    </p:spTree>
    <p:extLst>
      <p:ext uri="{BB962C8B-B14F-4D97-AF65-F5344CB8AC3E}">
        <p14:creationId xmlns:p14="http://schemas.microsoft.com/office/powerpoint/2010/main" val="167173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586439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2807537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2807537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СТИЛЬ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97317" y="2022103"/>
            <a:ext cx="4789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Стиль – это сочетание цветов, шрифтов и композиции. Стиль делает дизайн конкретной компании узнаваемым.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B5C773-A9F0-4212-A8B4-0A293F463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60" y="942913"/>
            <a:ext cx="7029901" cy="4686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288438-5A80-4AF6-9541-52FD6C7DC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5" r="9297" b="9246"/>
          <a:stretch/>
        </p:blipFill>
        <p:spPr>
          <a:xfrm>
            <a:off x="7003151" y="1833380"/>
            <a:ext cx="3792228" cy="2379392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0A5E79E-247F-4A17-9D00-08B995784641}"/>
              </a:ext>
            </a:extLst>
          </p:cNvPr>
          <p:cNvSpPr/>
          <p:nvPr/>
        </p:nvSpPr>
        <p:spPr>
          <a:xfrm>
            <a:off x="7938559" y="5602043"/>
            <a:ext cx="2234141" cy="541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62B8559-6E89-4E48-9BDF-D7F763FDA65E}"/>
              </a:ext>
            </a:extLst>
          </p:cNvPr>
          <p:cNvSpPr/>
          <p:nvPr/>
        </p:nvSpPr>
        <p:spPr>
          <a:xfrm>
            <a:off x="7786159" y="5449643"/>
            <a:ext cx="2234141" cy="5413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Стиль ЧГУ</a:t>
            </a:r>
          </a:p>
        </p:txBody>
      </p:sp>
    </p:spTree>
    <p:extLst>
      <p:ext uri="{BB962C8B-B14F-4D97-AF65-F5344CB8AC3E}">
        <p14:creationId xmlns:p14="http://schemas.microsoft.com/office/powerpoint/2010/main" val="321353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Овал 18">
            <a:extLst>
              <a:ext uri="{FF2B5EF4-FFF2-40B4-BE49-F238E27FC236}">
                <a16:creationId xmlns:a16="http://schemas.microsoft.com/office/drawing/2014/main" id="{CA15A083-4620-4B51-A080-7B5190E8D035}"/>
              </a:ext>
            </a:extLst>
          </p:cNvPr>
          <p:cNvSpPr/>
          <p:nvPr/>
        </p:nvSpPr>
        <p:spPr>
          <a:xfrm>
            <a:off x="-3816931" y="-1693274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7965821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8" y="218476"/>
            <a:ext cx="796582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КОМПЬЮТЕРНАЯ ГРАФИКА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090412" y="2223155"/>
            <a:ext cx="4746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Сфера деятельности, в которой компьютеры используются для синтеза изображений и обработки визуальной информации.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E6EEC76-89C7-40BF-A44D-48461BAE7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226"/>
            <a:ext cx="7029901" cy="4686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EB6F6AD-26F0-47C1-AB92-9F66DB03B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565"/>
          <a:stretch/>
        </p:blipFill>
        <p:spPr bwMode="auto">
          <a:xfrm>
            <a:off x="1578769" y="2153348"/>
            <a:ext cx="3794283" cy="23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NEON SUNSET LIVE WALLPAPER">
            <a:hlinkClick r:id="" action="ppaction://media"/>
            <a:extLst>
              <a:ext uri="{FF2B5EF4-FFF2-40B4-BE49-F238E27FC236}">
                <a16:creationId xmlns:a16="http://schemas.microsoft.com/office/drawing/2014/main" id="{E2EEA9CC-8CFB-460B-91C2-9322A31F5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277" r="6121"/>
          <a:stretch/>
        </p:blipFill>
        <p:spPr>
          <a:xfrm>
            <a:off x="1578769" y="2153348"/>
            <a:ext cx="3794283" cy="23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E7DF9A-E073-4AA3-9BA4-D508DFC6A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90" y="1085700"/>
            <a:ext cx="7029901" cy="46866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C12D9D8-55CF-4CE4-8677-DF0E9C07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31" y="1986319"/>
            <a:ext cx="2365436" cy="23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645737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645737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БРЕНДИНГ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85207" y="2027128"/>
            <a:ext cx="4746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Пользователи должны идентифицировать компанию с брендингом, который она добавляет к каждому изображению.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9AF1B52-4F9A-4ACE-A3DC-DDDCAD540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EE4E24D-5D2C-481C-BE80-4669670B598E}"/>
              </a:ext>
            </a:extLst>
          </p:cNvPr>
          <p:cNvSpPr/>
          <p:nvPr/>
        </p:nvSpPr>
        <p:spPr>
          <a:xfrm>
            <a:off x="1042459" y="5798034"/>
            <a:ext cx="4523454" cy="541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61E4DBF-51A1-4F5F-A953-2DB74DC36DE8}"/>
              </a:ext>
            </a:extLst>
          </p:cNvPr>
          <p:cNvSpPr/>
          <p:nvPr/>
        </p:nvSpPr>
        <p:spPr>
          <a:xfrm>
            <a:off x="890059" y="5645634"/>
            <a:ext cx="4523454" cy="5413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Логотип находится внизу картинки</a:t>
            </a:r>
          </a:p>
        </p:txBody>
      </p:sp>
    </p:spTree>
    <p:extLst>
      <p:ext uri="{BB962C8B-B14F-4D97-AF65-F5344CB8AC3E}">
        <p14:creationId xmlns:p14="http://schemas.microsoft.com/office/powerpoint/2010/main" val="422943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586439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8B4236-6C87-49A6-B96C-FCA008AE1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960" y="942913"/>
            <a:ext cx="7029901" cy="46866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052C2D-145E-4FC0-B532-27B5320A6A12}"/>
              </a:ext>
            </a:extLst>
          </p:cNvPr>
          <p:cNvSpPr/>
          <p:nvPr/>
        </p:nvSpPr>
        <p:spPr>
          <a:xfrm>
            <a:off x="6998970" y="1831797"/>
            <a:ext cx="3794760" cy="2382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ysClr val="windowText" lastClr="000000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65526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65526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ИЕРАРХИЯ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697317" y="2022103"/>
            <a:ext cx="47890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Благодаря иерархии дизайнеры могут вести пользователей по определенным путям чтения и привлекать внимание к наиболее важным элементам.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8C8C37-862F-4021-A953-2900443E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82" y="1831797"/>
            <a:ext cx="3073688" cy="2382108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9016F273-449E-4732-81A0-3FB86734F2DB}"/>
              </a:ext>
            </a:extLst>
          </p:cNvPr>
          <p:cNvSpPr/>
          <p:nvPr/>
        </p:nvSpPr>
        <p:spPr>
          <a:xfrm>
            <a:off x="6871759" y="5644407"/>
            <a:ext cx="4523454" cy="541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2F50783-1AA3-4FE6-B207-B5A7A8BAA8F4}"/>
              </a:ext>
            </a:extLst>
          </p:cNvPr>
          <p:cNvSpPr/>
          <p:nvPr/>
        </p:nvSpPr>
        <p:spPr>
          <a:xfrm>
            <a:off x="6719359" y="5492007"/>
            <a:ext cx="4523454" cy="5413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Наглядный пример иерархии</a:t>
            </a:r>
          </a:p>
        </p:txBody>
      </p:sp>
    </p:spTree>
    <p:extLst>
      <p:ext uri="{BB962C8B-B14F-4D97-AF65-F5344CB8AC3E}">
        <p14:creationId xmlns:p14="http://schemas.microsoft.com/office/powerpoint/2010/main" val="874521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BCB5BB-1002-4903-B90C-E12EEAA4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90" y="1085700"/>
            <a:ext cx="7029901" cy="4686600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645737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645737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ЯСНОСТЬ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285207" y="2027128"/>
            <a:ext cx="4746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Дизайн может быть простым или сложным, но он обязательно должен быть ясным. Главное – не переусердствовать с дизайном. 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F9AF1B52-4F9A-4ACE-A3DC-DDDCAD540D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4719AA-BEB7-4E6D-AAB3-20CEA3077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0"/>
          <a:stretch/>
        </p:blipFill>
        <p:spPr bwMode="auto">
          <a:xfrm>
            <a:off x="1493602" y="1984407"/>
            <a:ext cx="3786520" cy="23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358E0DD-3E15-48F0-9B6D-3B5D89E1D6BD}"/>
              </a:ext>
            </a:extLst>
          </p:cNvPr>
          <p:cNvSpPr/>
          <p:nvPr/>
        </p:nvSpPr>
        <p:spPr>
          <a:xfrm>
            <a:off x="1573682" y="5712945"/>
            <a:ext cx="3786520" cy="77693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latin typeface="Bahnschrift" panose="020B0502040204020203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34CDCCE-741F-45A3-9BDF-117E884BC2E5}"/>
              </a:ext>
            </a:extLst>
          </p:cNvPr>
          <p:cNvSpPr/>
          <p:nvPr/>
        </p:nvSpPr>
        <p:spPr>
          <a:xfrm>
            <a:off x="1421282" y="5560545"/>
            <a:ext cx="3786520" cy="77693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Bahnschrift" panose="020B0502040204020203" pitchFamily="34" charset="0"/>
              </a:rPr>
              <a:t>Пример, когда с дизайном        сайта переусердствовали</a:t>
            </a:r>
          </a:p>
        </p:txBody>
      </p:sp>
    </p:spTree>
    <p:extLst>
      <p:ext uri="{BB962C8B-B14F-4D97-AF65-F5344CB8AC3E}">
        <p14:creationId xmlns:p14="http://schemas.microsoft.com/office/powerpoint/2010/main" val="297455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576914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9" y="428026"/>
            <a:ext cx="2744068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8" y="218476"/>
            <a:ext cx="2744068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atin typeface="Oswald" panose="00000500000000000000" pitchFamily="2" charset="-52"/>
              </a:rPr>
              <a:t>SMM</a:t>
            </a:r>
            <a:endParaRPr lang="ru-RU" sz="4800" b="1" dirty="0">
              <a:latin typeface="Oswald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830297" y="2295583"/>
            <a:ext cx="4746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Комплекс мероприятий, направленных на формирование вокруг бренда лояльной аудитории в соцсетях и увеличение продаж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D5F4F56-D0B6-42C8-A121-FF786C622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6" t="8467" r="8886" b="10043"/>
          <a:stretch/>
        </p:blipFill>
        <p:spPr bwMode="auto">
          <a:xfrm>
            <a:off x="6410325" y="1266825"/>
            <a:ext cx="1792236" cy="17785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75F854B-2060-473F-BFB7-522CDAE5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67" y="2112134"/>
            <a:ext cx="2275355" cy="16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elegram, HD, логотип, png">
            <a:extLst>
              <a:ext uri="{FF2B5EF4-FFF2-40B4-BE49-F238E27FC236}">
                <a16:creationId xmlns:a16="http://schemas.microsoft.com/office/drawing/2014/main" id="{78A3C307-533C-4E37-8816-FC5D0520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12" y="4973239"/>
            <a:ext cx="1544239" cy="15442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6AA3CF-3C39-41B5-9C37-63B2F2AC8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93" r="18093"/>
          <a:stretch/>
        </p:blipFill>
        <p:spPr>
          <a:xfrm>
            <a:off x="6639145" y="3545538"/>
            <a:ext cx="1427701" cy="1427701"/>
          </a:xfrm>
          <a:prstGeom prst="ellipse">
            <a:avLst/>
          </a:prstGeom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04FFCEA-922B-44F6-ABEA-F23ABBC3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94" y="428026"/>
            <a:ext cx="1376920" cy="13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7D436B-1708-4602-AC3E-D898E890FDE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4870" r="7824" b="6240"/>
          <a:stretch/>
        </p:blipFill>
        <p:spPr>
          <a:xfrm>
            <a:off x="10465198" y="3190448"/>
            <a:ext cx="1121483" cy="1138168"/>
          </a:xfrm>
          <a:prstGeom prst="ellipse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FD07F3-6B20-45B1-9055-BCAF876381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181" y="4259388"/>
            <a:ext cx="1268896" cy="12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1398483" y="621772"/>
            <a:ext cx="4311224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1188932" y="412222"/>
            <a:ext cx="4311224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ЦЕЛИ</a:t>
            </a:r>
            <a:endParaRPr lang="ru-RU" sz="4800" dirty="0">
              <a:latin typeface="Oswald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834519" y="1612971"/>
            <a:ext cx="5261482" cy="452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Повышение узнаваемости компании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Формирование лояльной аудитории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Рост продаж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Увеличение репутации бренда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A2097EF-C109-488C-8217-8E4CBA6CA366}"/>
              </a:ext>
            </a:extLst>
          </p:cNvPr>
          <p:cNvSpPr/>
          <p:nvPr/>
        </p:nvSpPr>
        <p:spPr>
          <a:xfrm>
            <a:off x="834518" y="1914844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2636EB8-254D-4C2E-9024-FDB6D13E8E70}"/>
              </a:ext>
            </a:extLst>
          </p:cNvPr>
          <p:cNvSpPr/>
          <p:nvPr/>
        </p:nvSpPr>
        <p:spPr>
          <a:xfrm>
            <a:off x="835967" y="3213215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3D990F4D-FD02-4DC2-9AA9-61BB04BB2CBC}"/>
              </a:ext>
            </a:extLst>
          </p:cNvPr>
          <p:cNvSpPr/>
          <p:nvPr/>
        </p:nvSpPr>
        <p:spPr>
          <a:xfrm>
            <a:off x="834518" y="4472363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47ED900-E382-4574-AD10-9BA34643BE79}"/>
              </a:ext>
            </a:extLst>
          </p:cNvPr>
          <p:cNvSpPr/>
          <p:nvPr/>
        </p:nvSpPr>
        <p:spPr>
          <a:xfrm>
            <a:off x="834518" y="5116083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FBACA-7C39-4A66-A47C-CD8C82B08864}"/>
              </a:ext>
            </a:extLst>
          </p:cNvPr>
          <p:cNvSpPr txBox="1"/>
          <p:nvPr/>
        </p:nvSpPr>
        <p:spPr>
          <a:xfrm>
            <a:off x="6096000" y="1612971"/>
            <a:ext cx="6096000" cy="517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Привлечение целевой аудитории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Управление репутацией бренда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Повышение вовлеченности и охватов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Информирование клиентов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ea typeface="Times New Roman" panose="02020603050405020304" pitchFamily="18" charset="0"/>
              </a:rPr>
              <a:t>Исследование целевой аудитории</a:t>
            </a:r>
            <a:endParaRPr lang="ru-RU" sz="2800" dirty="0">
              <a:solidFill>
                <a:schemeClr val="bg1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7FC859E2-C653-4C6A-B6B8-AB98AFB76056}"/>
              </a:ext>
            </a:extLst>
          </p:cNvPr>
          <p:cNvSpPr/>
          <p:nvPr/>
        </p:nvSpPr>
        <p:spPr>
          <a:xfrm>
            <a:off x="6148853" y="1914844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414998D9-2504-407E-91FF-AE513467BE82}"/>
              </a:ext>
            </a:extLst>
          </p:cNvPr>
          <p:cNvSpPr/>
          <p:nvPr/>
        </p:nvSpPr>
        <p:spPr>
          <a:xfrm>
            <a:off x="6148853" y="3186466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A7AFBE9F-62AC-458C-BEF9-BE9FE300C4FF}"/>
              </a:ext>
            </a:extLst>
          </p:cNvPr>
          <p:cNvSpPr/>
          <p:nvPr/>
        </p:nvSpPr>
        <p:spPr>
          <a:xfrm>
            <a:off x="6148853" y="3808238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14CC0355-7BE7-46FC-B3DB-7D4418FBC882}"/>
              </a:ext>
            </a:extLst>
          </p:cNvPr>
          <p:cNvSpPr/>
          <p:nvPr/>
        </p:nvSpPr>
        <p:spPr>
          <a:xfrm>
            <a:off x="6148853" y="5107415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BFAFF7BC-F095-497B-9BFD-0E26F9CC9181}"/>
              </a:ext>
            </a:extLst>
          </p:cNvPr>
          <p:cNvSpPr/>
          <p:nvPr/>
        </p:nvSpPr>
        <p:spPr>
          <a:xfrm>
            <a:off x="6148853" y="5756399"/>
            <a:ext cx="241200" cy="24253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1992A54E-CF80-4E2D-894A-D6923B012462}"/>
              </a:ext>
            </a:extLst>
          </p:cNvPr>
          <p:cNvSpPr/>
          <p:nvPr/>
        </p:nvSpPr>
        <p:spPr>
          <a:xfrm>
            <a:off x="6691846" y="621772"/>
            <a:ext cx="4311224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F699102D-CF2E-4D80-874E-B739C65FAFAD}"/>
              </a:ext>
            </a:extLst>
          </p:cNvPr>
          <p:cNvSpPr/>
          <p:nvPr/>
        </p:nvSpPr>
        <p:spPr>
          <a:xfrm>
            <a:off x="6482295" y="412222"/>
            <a:ext cx="4311224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ЗАДАЧИ</a:t>
            </a:r>
            <a:endParaRPr lang="ru-RU" sz="4800" dirty="0">
              <a:latin typeface="Oswald" panose="00000500000000000000" pitchFamily="2" charset="-52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6FA1BDF-9A4C-410F-BE91-1178137EEC38}"/>
              </a:ext>
            </a:extLst>
          </p:cNvPr>
          <p:cNvCxnSpPr>
            <a:cxnSpLocks/>
          </p:cNvCxnSpPr>
          <p:nvPr/>
        </p:nvCxnSpPr>
        <p:spPr>
          <a:xfrm>
            <a:off x="5911703" y="1796593"/>
            <a:ext cx="0" cy="487090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1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C99A58D5-3A9A-40B5-ADD8-1B2A9D54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988" y="1913711"/>
            <a:ext cx="1716033" cy="3813406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2C7235F-9596-438C-BD5D-5914F979A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75" y="1869033"/>
            <a:ext cx="1696872" cy="3770826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AD4299A-5A9F-4272-9118-773DFC1CD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8" y="1524001"/>
            <a:ext cx="4464888" cy="44648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E50BB2E-7905-484D-B748-DC08E7E71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4" y="1575221"/>
            <a:ext cx="4464888" cy="4464888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862731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862731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atin typeface="Oswald" panose="00000500000000000000" pitchFamily="2" charset="-52"/>
              </a:rPr>
              <a:t>ВИДЫ РЕКЛАМЫ В СОЦСЕТЯХ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EFECEFA-CC71-4526-B4D8-7CE561A66DF7}"/>
              </a:ext>
            </a:extLst>
          </p:cNvPr>
          <p:cNvSpPr/>
          <p:nvPr/>
        </p:nvSpPr>
        <p:spPr>
          <a:xfrm>
            <a:off x="864297" y="5974249"/>
            <a:ext cx="4849584" cy="7366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swald Medium" panose="00000600000000000000" pitchFamily="2" charset="-52"/>
            </a:endParaRPr>
          </a:p>
          <a:p>
            <a:pPr algn="ctr"/>
            <a:r>
              <a:rPr lang="ru-RU" b="1" dirty="0">
                <a:latin typeface="Bahnschrift" panose="020B0502040204020203" pitchFamily="34" charset="0"/>
              </a:rPr>
              <a:t>Встроенная реклама от соцсети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CC701DD5-DE60-4560-8737-67A2173BAF4E}"/>
              </a:ext>
            </a:extLst>
          </p:cNvPr>
          <p:cNvSpPr/>
          <p:nvPr/>
        </p:nvSpPr>
        <p:spPr>
          <a:xfrm>
            <a:off x="607555" y="5869473"/>
            <a:ext cx="4849584" cy="46444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ТАРГЕТИРОВАННАЯ РЕКЛАМА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31C6E99-C095-48CF-B29B-91E514E32D55}"/>
              </a:ext>
            </a:extLst>
          </p:cNvPr>
          <p:cNvSpPr/>
          <p:nvPr/>
        </p:nvSpPr>
        <p:spPr>
          <a:xfrm>
            <a:off x="6792879" y="5966483"/>
            <a:ext cx="4849584" cy="73665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Oswald Medium" panose="00000600000000000000" pitchFamily="2" charset="-52"/>
            </a:endParaRPr>
          </a:p>
          <a:p>
            <a:pPr algn="ctr"/>
            <a:r>
              <a:rPr lang="ru-RU" b="1" dirty="0">
                <a:latin typeface="Bahnschrift" panose="020B0502040204020203" pitchFamily="34" charset="0"/>
              </a:rPr>
              <a:t>Обычный пост на стене с рекламой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E3C9B5F-1421-49EE-A619-9395F11256ED}"/>
              </a:ext>
            </a:extLst>
          </p:cNvPr>
          <p:cNvSpPr/>
          <p:nvPr/>
        </p:nvSpPr>
        <p:spPr>
          <a:xfrm>
            <a:off x="6536137" y="5861707"/>
            <a:ext cx="4849584" cy="46444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РЕКЛАМА В СООБЩЕСТВЕ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1050DF71-139F-49AC-B8BA-66F20300FC1C}"/>
              </a:ext>
            </a:extLst>
          </p:cNvPr>
          <p:cNvCxnSpPr>
            <a:cxnSpLocks/>
          </p:cNvCxnSpPr>
          <p:nvPr/>
        </p:nvCxnSpPr>
        <p:spPr>
          <a:xfrm>
            <a:off x="5911703" y="1796593"/>
            <a:ext cx="0" cy="487090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6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14D3999D-8FAD-4815-BE87-668D8032414A}"/>
              </a:ext>
            </a:extLst>
          </p:cNvPr>
          <p:cNvSpPr/>
          <p:nvPr/>
        </p:nvSpPr>
        <p:spPr>
          <a:xfrm>
            <a:off x="1925218" y="5925149"/>
            <a:ext cx="8627312" cy="73402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835CC891-BCDF-4560-B3EB-FDB2B159B5FB}"/>
              </a:ext>
            </a:extLst>
          </p:cNvPr>
          <p:cNvSpPr/>
          <p:nvPr/>
        </p:nvSpPr>
        <p:spPr>
          <a:xfrm>
            <a:off x="8897518" y="1990126"/>
            <a:ext cx="2417013" cy="35343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05EB5FCE-3E32-4EBE-9DD8-44C90D8E8CBB}"/>
              </a:ext>
            </a:extLst>
          </p:cNvPr>
          <p:cNvSpPr/>
          <p:nvPr/>
        </p:nvSpPr>
        <p:spPr>
          <a:xfrm>
            <a:off x="5116093" y="1990126"/>
            <a:ext cx="2417013" cy="35343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15D7C85-54F5-49E0-B1FD-74782690F4A4}"/>
              </a:ext>
            </a:extLst>
          </p:cNvPr>
          <p:cNvSpPr/>
          <p:nvPr/>
        </p:nvSpPr>
        <p:spPr>
          <a:xfrm>
            <a:off x="1334668" y="1990126"/>
            <a:ext cx="2417013" cy="35343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8627312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862731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atin typeface="Oswald" panose="00000500000000000000" pitchFamily="2" charset="-52"/>
              </a:rPr>
              <a:t>КОМПЬЮТЕРНАЯ ГРАФИКА И </a:t>
            </a:r>
            <a:r>
              <a:rPr lang="en-US" sz="4400" b="1" dirty="0">
                <a:latin typeface="Oswald" panose="00000500000000000000" pitchFamily="2" charset="-52"/>
              </a:rPr>
              <a:t>SMM</a:t>
            </a:r>
            <a:endParaRPr lang="ru-RU" sz="4400" b="1" dirty="0">
              <a:latin typeface="Oswald" panose="00000500000000000000" pitchFamily="2" charset="-52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25DC850-8B17-42F5-887C-F6D0B100341F}"/>
              </a:ext>
            </a:extLst>
          </p:cNvPr>
          <p:cNvSpPr/>
          <p:nvPr/>
        </p:nvSpPr>
        <p:spPr>
          <a:xfrm>
            <a:off x="4887493" y="1780576"/>
            <a:ext cx="2417013" cy="353437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Если пост не сопровождается графическим материалом – его </a:t>
            </a:r>
            <a:r>
              <a:rPr lang="ru-RU" sz="2000" b="1" dirty="0">
                <a:latin typeface="Bahnschrift" panose="020B0502040204020203" pitchFamily="34" charset="0"/>
              </a:rPr>
              <a:t>не заметят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28B19C0-DC0B-40DF-881C-B42FDEA7A8F2}"/>
              </a:ext>
            </a:extLst>
          </p:cNvPr>
          <p:cNvSpPr/>
          <p:nvPr/>
        </p:nvSpPr>
        <p:spPr>
          <a:xfrm>
            <a:off x="1106068" y="1780576"/>
            <a:ext cx="2417013" cy="353437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ahnschrift" panose="020B0502040204020203" pitchFamily="34" charset="0"/>
              </a:rPr>
              <a:t>90% </a:t>
            </a:r>
            <a:r>
              <a:rPr lang="ru-RU" sz="2000" dirty="0">
                <a:latin typeface="Bahnschrift" panose="020B0502040204020203" pitchFamily="34" charset="0"/>
              </a:rPr>
              <a:t>всей поступающей в мозг человека информации - </a:t>
            </a:r>
            <a:r>
              <a:rPr lang="ru-RU" sz="2000" b="1" dirty="0">
                <a:latin typeface="Bahnschrift" panose="020B0502040204020203" pitchFamily="34" charset="0"/>
              </a:rPr>
              <a:t>визуальная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7FB1B41-3415-44F6-9F33-FB8BF943156A}"/>
              </a:ext>
            </a:extLst>
          </p:cNvPr>
          <p:cNvSpPr/>
          <p:nvPr/>
        </p:nvSpPr>
        <p:spPr>
          <a:xfrm>
            <a:off x="8668918" y="1780576"/>
            <a:ext cx="2417013" cy="353437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Bahnschrift" panose="020B0502040204020203" pitchFamily="34" charset="0"/>
              </a:rPr>
              <a:t>У поста </a:t>
            </a:r>
            <a:r>
              <a:rPr lang="ru-RU" sz="2000" b="1" dirty="0">
                <a:latin typeface="Bahnschrift" panose="020B0502040204020203" pitchFamily="34" charset="0"/>
              </a:rPr>
              <a:t>меньше секунды</a:t>
            </a:r>
            <a:r>
              <a:rPr lang="ru-RU" sz="2000" dirty="0">
                <a:latin typeface="Bahnschrift" panose="020B0502040204020203" pitchFamily="34" charset="0"/>
              </a:rPr>
              <a:t>, чтобы его заметили в новостной ленте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091E16D-82F6-4E46-B553-DB2377FF5B5D}"/>
              </a:ext>
            </a:extLst>
          </p:cNvPr>
          <p:cNvSpPr/>
          <p:nvPr/>
        </p:nvSpPr>
        <p:spPr>
          <a:xfrm>
            <a:off x="1782343" y="5809652"/>
            <a:ext cx="8627312" cy="73402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Oswald" panose="00000500000000000000" pitchFamily="2" charset="-52"/>
              </a:rPr>
              <a:t>ПОЭТОМУ ГРАФИКА ИГРАЕТ ОГРОМНУЮ РОЛЬ В </a:t>
            </a:r>
            <a:r>
              <a:rPr lang="en-US" sz="2800" b="1" dirty="0">
                <a:latin typeface="Oswald" panose="00000500000000000000" pitchFamily="2" charset="-52"/>
              </a:rPr>
              <a:t>SMM</a:t>
            </a:r>
            <a:endParaRPr lang="ru-RU" sz="2800" b="1" dirty="0">
              <a:latin typeface="Oswal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3129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1067DAB3-0713-4543-90AB-567FE3A00D64}"/>
              </a:ext>
            </a:extLst>
          </p:cNvPr>
          <p:cNvSpPr/>
          <p:nvPr/>
        </p:nvSpPr>
        <p:spPr>
          <a:xfrm>
            <a:off x="4296000" y="1790925"/>
            <a:ext cx="3600000" cy="360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900" b="1" dirty="0">
                <a:latin typeface="Oswald" panose="00000500000000000000" pitchFamily="2" charset="-52"/>
              </a:rPr>
              <a:t>ВИДЫ</a:t>
            </a:r>
          </a:p>
          <a:p>
            <a:pPr algn="ctr"/>
            <a:r>
              <a:rPr lang="ru-RU" sz="2900" b="1" dirty="0">
                <a:latin typeface="Oswald" panose="00000500000000000000" pitchFamily="2" charset="-52"/>
              </a:rPr>
              <a:t>ВИЗУАЛЬНОГО</a:t>
            </a:r>
          </a:p>
          <a:p>
            <a:pPr algn="ctr"/>
            <a:r>
              <a:rPr lang="ru-RU" sz="2900" b="1" dirty="0">
                <a:latin typeface="Oswald" panose="00000500000000000000" pitchFamily="2" charset="-52"/>
              </a:rPr>
              <a:t>КОНТЕНТА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ADB25C0-2622-4FF5-81EE-C98863EEAD26}"/>
              </a:ext>
            </a:extLst>
          </p:cNvPr>
          <p:cNvSpPr/>
          <p:nvPr/>
        </p:nvSpPr>
        <p:spPr>
          <a:xfrm>
            <a:off x="2341683" y="1650473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ГРАФИКА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E3FD370-1938-43B9-AE65-4A06708CA928}"/>
              </a:ext>
            </a:extLst>
          </p:cNvPr>
          <p:cNvSpPr/>
          <p:nvPr/>
        </p:nvSpPr>
        <p:spPr>
          <a:xfrm>
            <a:off x="1627308" y="3282686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ФОТО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4E8D49D-9865-4FD1-B1B6-946E37483CBB}"/>
              </a:ext>
            </a:extLst>
          </p:cNvPr>
          <p:cNvSpPr/>
          <p:nvPr/>
        </p:nvSpPr>
        <p:spPr>
          <a:xfrm>
            <a:off x="2341682" y="4914899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ВИДЕО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2B7C0DD-D460-46F7-A5F7-1B2C8ACF1CCE}"/>
              </a:ext>
            </a:extLst>
          </p:cNvPr>
          <p:cNvSpPr/>
          <p:nvPr/>
        </p:nvSpPr>
        <p:spPr>
          <a:xfrm>
            <a:off x="7896000" y="4914899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АНИМАЦИИ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259E8F72-EC82-4262-B33E-AA22393B9444}"/>
              </a:ext>
            </a:extLst>
          </p:cNvPr>
          <p:cNvSpPr/>
          <p:nvPr/>
        </p:nvSpPr>
        <p:spPr>
          <a:xfrm>
            <a:off x="8610375" y="3282686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СКРИНШОТЫ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481421AA-140A-4205-89CC-BA7C623B34E8}"/>
              </a:ext>
            </a:extLst>
          </p:cNvPr>
          <p:cNvSpPr/>
          <p:nvPr/>
        </p:nvSpPr>
        <p:spPr>
          <a:xfrm>
            <a:off x="7896000" y="1650473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latin typeface="Bahnschrift" panose="020B0502040204020203" pitchFamily="34" charset="0"/>
              </a:rPr>
              <a:t>ВИЗУАЛИЗАЦИЯ ДАННЫХ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ED797D65-8661-4771-83D5-B105A2811334}"/>
              </a:ext>
            </a:extLst>
          </p:cNvPr>
          <p:cNvSpPr/>
          <p:nvPr/>
        </p:nvSpPr>
        <p:spPr>
          <a:xfrm>
            <a:off x="5118841" y="5800724"/>
            <a:ext cx="1954317" cy="6164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Bahnschrift" panose="020B0502040204020203" pitchFamily="34" charset="0"/>
              </a:rPr>
              <a:t>ПРЕЗЕНТАЦИИ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684C4ADF-F2EB-4F5A-9B5F-87EE103F8EE5}"/>
              </a:ext>
            </a:extLst>
          </p:cNvPr>
          <p:cNvSpPr/>
          <p:nvPr/>
        </p:nvSpPr>
        <p:spPr>
          <a:xfrm>
            <a:off x="1782343" y="129933"/>
            <a:ext cx="8627312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Oswald" panose="00000500000000000000" pitchFamily="2" charset="-52"/>
              </a:rPr>
              <a:t>КОМПЬЮТЕРНАЯ ГРАФИКА И </a:t>
            </a:r>
            <a:r>
              <a:rPr lang="en-US" sz="3600" b="1" dirty="0">
                <a:latin typeface="Oswald" panose="00000500000000000000" pitchFamily="2" charset="-52"/>
              </a:rPr>
              <a:t>SMM</a:t>
            </a:r>
            <a:endParaRPr lang="ru-RU" sz="3600" b="1" dirty="0">
              <a:latin typeface="Oswald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206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5605489" y="-1757262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3EA7F7-8947-4F93-B2EC-22BC7BBF7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837601"/>
            <a:ext cx="7029901" cy="46866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5CBD3B-6A8A-47A8-BC87-9FE0A061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42" b="17670"/>
          <a:stretch/>
        </p:blipFill>
        <p:spPr bwMode="auto">
          <a:xfrm>
            <a:off x="7040934" y="1724545"/>
            <a:ext cx="3787086" cy="23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445711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445711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ГРАФИКА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830297" y="2295583"/>
            <a:ext cx="47466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Оригинальная графика и уникальные иллюстрации помогают контенту выделяться в новостных лентах социальных сетей.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40E7FF-99BD-4C05-B0BA-A0CDD9C0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29" y="1724545"/>
            <a:ext cx="2385406" cy="23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7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Овал 24">
            <a:extLst>
              <a:ext uri="{FF2B5EF4-FFF2-40B4-BE49-F238E27FC236}">
                <a16:creationId xmlns:a16="http://schemas.microsoft.com/office/drawing/2014/main" id="{AEEC7FE3-138F-49D4-89DC-74B2D5E45B76}"/>
              </a:ext>
            </a:extLst>
          </p:cNvPr>
          <p:cNvSpPr/>
          <p:nvPr/>
        </p:nvSpPr>
        <p:spPr>
          <a:xfrm>
            <a:off x="-3875497" y="-1438285"/>
            <a:ext cx="10604881" cy="10605600"/>
          </a:xfrm>
          <a:prstGeom prst="ellipse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3EA7F7-8947-4F93-B2EC-22BC7BBF7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65" y="1133413"/>
            <a:ext cx="7029901" cy="46866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5CBD3B-6A8A-47A8-BC87-9FE0A061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42" b="17670"/>
          <a:stretch/>
        </p:blipFill>
        <p:spPr bwMode="auto">
          <a:xfrm>
            <a:off x="1426944" y="2020357"/>
            <a:ext cx="3787086" cy="23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3B2D8D9-91B9-40F0-8324-357D1A17FD1D}"/>
              </a:ext>
            </a:extLst>
          </p:cNvPr>
          <p:cNvSpPr/>
          <p:nvPr/>
        </p:nvSpPr>
        <p:spPr>
          <a:xfrm>
            <a:off x="669088" y="428026"/>
            <a:ext cx="3445711" cy="9911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Bahnschrift" panose="020B0502040204020203" pitchFamily="34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DBA047A-C597-4873-B02F-573F8A5172FC}"/>
              </a:ext>
            </a:extLst>
          </p:cNvPr>
          <p:cNvSpPr/>
          <p:nvPr/>
        </p:nvSpPr>
        <p:spPr>
          <a:xfrm>
            <a:off x="459537" y="218476"/>
            <a:ext cx="3445711" cy="9911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b="1" dirty="0">
                <a:latin typeface="Oswald" panose="00000500000000000000" pitchFamily="2" charset="-52"/>
              </a:rPr>
              <a:t>ФОТО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2AE5C-8781-497A-ACDB-F9FE6F29141D}"/>
              </a:ext>
            </a:extLst>
          </p:cNvPr>
          <p:cNvSpPr txBox="1"/>
          <p:nvPr/>
        </p:nvSpPr>
        <p:spPr>
          <a:xfrm>
            <a:off x="7080110" y="1706998"/>
            <a:ext cx="47466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Привлекательные и творческие фотографии, снимки событий, продуктов, мест и людей, а также мемы являются основой визуального контента в большинстве социальных сетей.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376920-71F6-46B4-9C52-F78FF027D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r="5783"/>
          <a:stretch/>
        </p:blipFill>
        <p:spPr bwMode="auto">
          <a:xfrm>
            <a:off x="1426944" y="2020357"/>
            <a:ext cx="3787086" cy="238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752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496</Words>
  <Application>Microsoft Office PowerPoint</Application>
  <PresentationFormat>Широкоэкранный</PresentationFormat>
  <Paragraphs>91</Paragraphs>
  <Slides>22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Oswald</vt:lpstr>
      <vt:lpstr>Oswald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Nikita Romanov</dc:creator>
  <cp:lastModifiedBy>Nikita Romanov</cp:lastModifiedBy>
  <cp:revision>32</cp:revision>
  <dcterms:created xsi:type="dcterms:W3CDTF">2024-03-16T18:46:26Z</dcterms:created>
  <dcterms:modified xsi:type="dcterms:W3CDTF">2024-03-18T11:55:40Z</dcterms:modified>
</cp:coreProperties>
</file>